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4" r:id="rId4"/>
    <p:sldId id="307" r:id="rId5"/>
    <p:sldId id="308" r:id="rId6"/>
    <p:sldId id="309" r:id="rId7"/>
    <p:sldId id="310" r:id="rId8"/>
    <p:sldId id="311" r:id="rId9"/>
    <p:sldId id="312" r:id="rId10"/>
    <p:sldId id="265" r:id="rId11"/>
    <p:sldId id="266" r:id="rId12"/>
    <p:sldId id="267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06" r:id="rId24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4CEE3"/>
    <a:srgbClr val="EEF4C4"/>
    <a:srgbClr val="006CA9"/>
    <a:srgbClr val="5B9BD5"/>
    <a:srgbClr val="69A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19" autoAdjust="0"/>
    <p:restoredTop sz="94660"/>
  </p:normalViewPr>
  <p:slideViewPr>
    <p:cSldViewPr snapToGrid="0">
      <p:cViewPr varScale="1">
        <p:scale>
          <a:sx n="77" d="100"/>
          <a:sy n="77" d="100"/>
        </p:scale>
        <p:origin x="66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CE0B1-4DFC-41A2-B53B-A25893A40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BF73B9-3CC5-4433-8E6B-388933CAB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83AEF6-E402-4657-B65E-5715FFA8E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E8C0-ABE0-485D-9B6E-6DCE83840FE6}" type="datetimeFigureOut">
              <a:rPr lang="es-AR" smtClean="0"/>
              <a:t>27/11/2023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AF05DA-383A-43FB-A140-4B86A6EFD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734DAF-0136-49D3-B3ED-D5FBE50F2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E63-6269-4CA0-8BE2-65AA09CF00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102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C84DE-6F2B-4C8C-B1F1-A0C6E6BBD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3A9191-1D3A-481D-8B0D-353F3BD2E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FF724F-5C41-4D26-B402-B6A5F1E6C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E8C0-ABE0-485D-9B6E-6DCE83840FE6}" type="datetimeFigureOut">
              <a:rPr lang="es-AR" smtClean="0"/>
              <a:t>27/11/2023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DDF987-94D6-40E6-B7B7-1EEA1F40B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5EC73D-1A1A-4DD2-AAE7-A1CF176F1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E63-6269-4CA0-8BE2-65AA09CF00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1803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0AF795-A70B-4655-9914-F89F9E0612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1934533-1C76-4D2E-9E19-988836BA4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EA5F1D-B939-4641-A697-7EA9037F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E8C0-ABE0-485D-9B6E-6DCE83840FE6}" type="datetimeFigureOut">
              <a:rPr lang="es-AR" smtClean="0"/>
              <a:t>27/11/2023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E878DF-A8D4-495F-B7D0-1CF8B554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9EF4C0-35B9-41E4-8D25-C90EE0D6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E63-6269-4CA0-8BE2-65AA09CF00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742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ECD48-91FC-431F-9341-61CACF47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35F2EB-8000-4ACE-8890-EC623DA90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CA172C-4A83-4165-9039-4FC0C6EE0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E8C0-ABE0-485D-9B6E-6DCE83840FE6}" type="datetimeFigureOut">
              <a:rPr lang="es-AR" smtClean="0"/>
              <a:t>27/11/2023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415CA0-FED7-47BE-B867-7E84C02EE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8749EC-7183-4E8A-B88B-F9BDAEF21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E63-6269-4CA0-8BE2-65AA09CF00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2776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F29E81-4ECD-4356-AC56-12D44E957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FAA882-B768-45EF-9C7B-A17321366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A68510-C805-44A0-A231-2F4E54F8F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E8C0-ABE0-485D-9B6E-6DCE83840FE6}" type="datetimeFigureOut">
              <a:rPr lang="es-AR" smtClean="0"/>
              <a:t>27/11/2023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BF8990-1C9C-4517-AF80-46B3DF6D6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306959-3144-4E5F-9FFC-BB49A2D28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E63-6269-4CA0-8BE2-65AA09CF00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6129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E1E546-6606-4258-A128-5FD4ACFA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01390B-287F-4AA1-B1D8-A89CEED046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B723BFD-88ED-4A31-9205-D521B2288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1672621-9F77-4390-8FE6-86044F3F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E8C0-ABE0-485D-9B6E-6DCE83840FE6}" type="datetimeFigureOut">
              <a:rPr lang="es-AR" smtClean="0"/>
              <a:t>27/11/2023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58AA88-EAEA-4D38-8841-A16261D8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4028D7-98B7-4151-B6C9-F4799E4FB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E63-6269-4CA0-8BE2-65AA09CF00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4178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1AB126-6954-46C8-B882-9550B59FB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41B49A-4F12-4F21-9FE0-7B206661E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1694480-D95D-4D5B-A9F5-072310492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3E01136-81C1-4AF3-B3AD-87CEFBE2BA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E08397D-E952-4446-A85C-4A6F8D1DF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E3EE295-7193-46DD-BF97-34B1EE8D3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E8C0-ABE0-485D-9B6E-6DCE83840FE6}" type="datetimeFigureOut">
              <a:rPr lang="es-AR" smtClean="0"/>
              <a:t>27/11/2023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149A331-C76A-4B1F-8ED5-13D39F66C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E50FBB7-3ECA-4B3A-B16B-387418A8A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E63-6269-4CA0-8BE2-65AA09CF00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887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4A2023-7B3A-4874-B6BE-005AC98F5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F9DA1A4-F672-4B64-B984-925FD9A1C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E8C0-ABE0-485D-9B6E-6DCE83840FE6}" type="datetimeFigureOut">
              <a:rPr lang="es-AR" smtClean="0"/>
              <a:t>27/11/2023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F1EE3FA-470B-4C94-A924-CE7B3DC40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4E297E-A365-4199-84C0-A413116E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E63-6269-4CA0-8BE2-65AA09CF00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37662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7B9F981-CE71-46C5-AAF2-9A7336AB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E8C0-ABE0-485D-9B6E-6DCE83840FE6}" type="datetimeFigureOut">
              <a:rPr lang="es-AR" smtClean="0"/>
              <a:t>27/11/2023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55917E9-5524-45DC-BDBB-2BB48AD5E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833166-4711-4F69-BCB5-42E567AEB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E63-6269-4CA0-8BE2-65AA09CF00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481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3BF0DC-DB5E-49CC-BD94-B8A9FBC24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C2278C-8643-41DC-AEE9-7846A82C3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60B1F6-1EB8-42C9-A60F-4FE7DDE54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B6EB2E-5854-4FB5-9336-CAD0FAA13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E8C0-ABE0-485D-9B6E-6DCE83840FE6}" type="datetimeFigureOut">
              <a:rPr lang="es-AR" smtClean="0"/>
              <a:t>27/11/2023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52B5CF-B7B5-4453-876E-EEF879E19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C829B0-9367-4CF2-9D29-9AEC896C0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E63-6269-4CA0-8BE2-65AA09CF00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11121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AC8E4F-0D31-40CA-946A-A3EDC41E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5E2E240-917A-4909-872C-81DCF7C863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7FFADD-097C-47A2-9A30-0FF03828A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128062-E184-4A62-92FF-C59C58DD3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E8C0-ABE0-485D-9B6E-6DCE83840FE6}" type="datetimeFigureOut">
              <a:rPr lang="es-AR" smtClean="0"/>
              <a:t>27/11/2023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2894D9-57A5-4093-80E8-ED565505C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B9D7B0-30B1-4956-965B-2205B05B7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2DE63-6269-4CA0-8BE2-65AA09CF00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88513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F8ADFD9-21BD-42C1-B8F3-5F8E436D3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A9685-DCE6-4DAF-9840-3FACBBB7F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0E9907-93BE-4869-B5E7-A1A0ECAB8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E8C0-ABE0-485D-9B6E-6DCE83840FE6}" type="datetimeFigureOut">
              <a:rPr lang="es-AR" smtClean="0"/>
              <a:t>27/11/2023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967C77-8316-4069-9FC9-57F750703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E95287-5025-48D5-85A1-0B98CB8E6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2DE63-6269-4CA0-8BE2-65AA09CF00C5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781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4.png"/><Relationship Id="rId7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drive.google.com/file/d/1HyAO6PrSV6Wa3p5VafiBWcVt8K4eqX71/vie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9.png"/><Relationship Id="rId10" Type="http://schemas.openxmlformats.org/officeDocument/2006/relationships/hyperlink" Target="https://ws226.juntadeandalucia.es/afmayores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Ha3c49NbgI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9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9.png"/><Relationship Id="rId10" Type="http://schemas.openxmlformats.org/officeDocument/2006/relationships/hyperlink" Target="https://www.youtube.com/watch?v=Ad9pSs7Uv90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42E3636-D969-49D8-9627-850562A34B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8741" y="152400"/>
            <a:ext cx="5205260" cy="66164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69"/>
          <a:stretch/>
        </p:blipFill>
        <p:spPr>
          <a:xfrm>
            <a:off x="8950398" y="0"/>
            <a:ext cx="3227087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3632" y="293914"/>
            <a:ext cx="6567719" cy="65604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77485" cy="685799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C32D1F5-33AA-4F30-B49E-A657F5537232}"/>
              </a:ext>
            </a:extLst>
          </p:cNvPr>
          <p:cNvSpPr txBox="1"/>
          <p:nvPr/>
        </p:nvSpPr>
        <p:spPr>
          <a:xfrm>
            <a:off x="644724" y="2378382"/>
            <a:ext cx="5354143" cy="1041567"/>
          </a:xfrm>
          <a:prstGeom prst="rect">
            <a:avLst/>
          </a:prstGeom>
          <a:noFill/>
          <a:effectLst>
            <a:outerShdw blurRad="63500" sx="187000" sy="187000" algn="ctr" rotWithShape="0">
              <a:schemeClr val="bg1">
                <a:lumMod val="50000"/>
                <a:alpha val="92000"/>
              </a:scheme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s-ES" sz="2000" dirty="0">
                <a:solidFill>
                  <a:schemeClr val="bg1"/>
                </a:solidFill>
                <a:latin typeface="Arial Black" panose="020B0A04020102020204" pitchFamily="34" charset="0"/>
              </a:rPr>
              <a:t>“ PROGRAMA DE EJERCICIO FÍSICO </a:t>
            </a:r>
          </a:p>
          <a:p>
            <a:pPr>
              <a:lnSpc>
                <a:spcPts val="2500"/>
              </a:lnSpc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PARA LA SALUD HOLÍSTICA </a:t>
            </a:r>
          </a:p>
          <a:p>
            <a:pPr>
              <a:lnSpc>
                <a:spcPts val="2500"/>
              </a:lnSpc>
            </a:pPr>
            <a:r>
              <a:rPr lang="es-ES" sz="2000" dirty="0">
                <a:solidFill>
                  <a:schemeClr val="bg1"/>
                </a:solidFill>
                <a:latin typeface="Arial Black" panose="020B0A04020102020204" pitchFamily="34" charset="0"/>
              </a:rPr>
              <a:t>EN PERSONAS MAYORES ”</a:t>
            </a:r>
            <a:endParaRPr lang="es-AR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2 Subtítulo">
            <a:extLst>
              <a:ext uri="{FF2B5EF4-FFF2-40B4-BE49-F238E27FC236}">
                <a16:creationId xmlns:a16="http://schemas.microsoft.com/office/drawing/2014/main" id="{2413C806-B553-4B4A-A8AB-D1E53C5C9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390" y="4837058"/>
            <a:ext cx="4588351" cy="380838"/>
          </a:xfrm>
        </p:spPr>
        <p:txBody>
          <a:bodyPr>
            <a:noAutofit/>
          </a:bodyPr>
          <a:lstStyle/>
          <a:p>
            <a:pPr algn="l">
              <a:lnSpc>
                <a:spcPts val="700"/>
              </a:lnSpc>
            </a:pP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ANTONIO CASIMIRO ANDÚJAR</a:t>
            </a:r>
          </a:p>
          <a:p>
            <a:pPr algn="l">
              <a:lnSpc>
                <a:spcPts val="700"/>
              </a:lnSpc>
            </a:pPr>
            <a:r>
              <a:rPr lang="es-E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 MIGUEL ÁNGEL ARAQUE MARTÍNEZ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FB94C09-D2BF-45C6-8159-0A29F5C29C22}"/>
              </a:ext>
            </a:extLst>
          </p:cNvPr>
          <p:cNvSpPr txBox="1"/>
          <p:nvPr/>
        </p:nvSpPr>
        <p:spPr>
          <a:xfrm>
            <a:off x="882615" y="5270597"/>
            <a:ext cx="34136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2000" spc="-150" dirty="0">
                <a:latin typeface="Arial" panose="020B0604020202020204" pitchFamily="34" charset="0"/>
                <a:cs typeface="Arial" panose="020B0604020202020204" pitchFamily="34" charset="0"/>
              </a:rPr>
              <a:t>Universidad de Almería  </a:t>
            </a:r>
            <a:r>
              <a:rPr lang="es-ES" sz="2000" b="1" spc="-150" dirty="0">
                <a:latin typeface="Arial" panose="020B0604020202020204" pitchFamily="34" charset="0"/>
                <a:cs typeface="Arial" panose="020B0604020202020204" pitchFamily="34" charset="0"/>
              </a:rPr>
              <a:t>• España</a:t>
            </a:r>
          </a:p>
        </p:txBody>
      </p:sp>
      <p:pic>
        <p:nvPicPr>
          <p:cNvPr id="29" name="Gráfico 28" descr="Centro educativo">
            <a:extLst>
              <a:ext uri="{FF2B5EF4-FFF2-40B4-BE49-F238E27FC236}">
                <a16:creationId xmlns:a16="http://schemas.microsoft.com/office/drawing/2014/main" id="{A10945B6-C1B4-41F1-9CFA-D0AC2F143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199621" y="5637258"/>
            <a:ext cx="1131556" cy="1131556"/>
          </a:xfrm>
          <a:prstGeom prst="rect">
            <a:avLst/>
          </a:prstGeom>
          <a:effectLst/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860390" y="5296470"/>
            <a:ext cx="3537439" cy="373667"/>
          </a:xfrm>
          <a:prstGeom prst="roundRect">
            <a:avLst>
              <a:gd name="adj" fmla="val 50000"/>
            </a:avLst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3" name="Gráfico 32" descr="Flecha lineal: curva en sentido de las agujas del reloj">
            <a:extLst>
              <a:ext uri="{FF2B5EF4-FFF2-40B4-BE49-F238E27FC236}">
                <a16:creationId xmlns:a16="http://schemas.microsoft.com/office/drawing/2014/main" id="{4557C1E4-D0C6-4AA1-932B-46DACD9560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299399" flipH="1">
            <a:off x="4195147" y="3710726"/>
            <a:ext cx="1486632" cy="195235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528" y="922745"/>
            <a:ext cx="5659079" cy="124649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2353902-9011-49A0-84FA-F362E890C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47722" y="-2298114"/>
            <a:ext cx="3227087" cy="335040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EBF0CDB-A769-4212-8B2A-34D4EC465D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40815" y="-2529692"/>
            <a:ext cx="8515375" cy="15114337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E973591F-ED9E-4A23-96E2-E510958517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533" y="7527176"/>
            <a:ext cx="1887606" cy="335040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BEF709A-0296-472B-997F-0AD1B3B31A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2677" y="7482584"/>
            <a:ext cx="1883598" cy="33504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7239BD5-E443-4CE7-8FE8-311C517A611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  <a14:imgEffect>
                      <a14:brightnessContrast bright="-11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992" t="18987"/>
          <a:stretch/>
        </p:blipFill>
        <p:spPr>
          <a:xfrm>
            <a:off x="5965292" y="526826"/>
            <a:ext cx="4685146" cy="632392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BA79877-F69B-4283-A49B-5589F3620E48}"/>
              </a:ext>
            </a:extLst>
          </p:cNvPr>
          <p:cNvSpPr/>
          <p:nvPr/>
        </p:nvSpPr>
        <p:spPr>
          <a:xfrm>
            <a:off x="-6492088" y="-1405164"/>
            <a:ext cx="6025834" cy="2457450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>
                <a:latin typeface="Century Gothic" panose="020B0502020202020204" pitchFamily="34" charset="0"/>
                <a:ea typeface="Artifakt Element" panose="020B0503050000020004" pitchFamily="34" charset="0"/>
                <a:cs typeface="Arial" panose="020B0604020202020204" pitchFamily="34" charset="0"/>
              </a:rPr>
              <a:t>Identifica</a:t>
            </a:r>
            <a:r>
              <a:rPr lang="es-A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9721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297" y="0"/>
            <a:ext cx="4070588" cy="695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885" cy="6857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50998" y="-1446484"/>
            <a:ext cx="6451601" cy="9753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939" y="7028995"/>
            <a:ext cx="1258178" cy="277132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195944" y="408635"/>
            <a:ext cx="9325428" cy="6040729"/>
          </a:xfrm>
          <a:prstGeom prst="roundRect">
            <a:avLst>
              <a:gd name="adj" fmla="val 19525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CA408BB-43A9-4CD2-A838-1784C117A30A}"/>
              </a:ext>
            </a:extLst>
          </p:cNvPr>
          <p:cNvSpPr txBox="1"/>
          <p:nvPr/>
        </p:nvSpPr>
        <p:spPr>
          <a:xfrm>
            <a:off x="1087072" y="881405"/>
            <a:ext cx="78373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chemeClr val="bg1"/>
                </a:solidFill>
              </a:rPr>
              <a:t>PROGRAMA UAL ACTIVA SENIOR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2236234-1ADE-25DD-0E25-CB24B8D7E413}"/>
              </a:ext>
            </a:extLst>
          </p:cNvPr>
          <p:cNvSpPr txBox="1">
            <a:spLocks/>
          </p:cNvSpPr>
          <p:nvPr/>
        </p:nvSpPr>
        <p:spPr>
          <a:xfrm>
            <a:off x="961786" y="1488269"/>
            <a:ext cx="8309213" cy="4195834"/>
          </a:xfrm>
          <a:prstGeom prst="rect">
            <a:avLst/>
          </a:prstGeom>
        </p:spPr>
        <p:txBody>
          <a:bodyPr vert="horz" lIns="182880" tIns="91440">
            <a:noAutofit/>
          </a:bodyPr>
          <a:lstStyle/>
          <a:p>
            <a:pPr marL="34290" marR="0" lvl="0" indent="0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s-ES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Pre-test (semana del 31 de enero del 2022). 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" marR="0" lvl="0" indent="0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s-ES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Post-test (tras 2 de familiarización y 18 semanas de entrenamiento, en la semana del 20 de junio de 2022).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65176" marR="0" lvl="0" indent="-265176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PRUEBAS:</a:t>
            </a:r>
          </a:p>
          <a:p>
            <a:pPr marL="34290" marR="0" lvl="0" indent="0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GB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Composición</a:t>
            </a:r>
            <a:r>
              <a:rPr kumimoji="0" lang="en-GB" sz="20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corporal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Inbody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ICC y IMC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" marR="0" lvl="0" indent="0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GB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Fuerza</a:t>
            </a:r>
            <a:r>
              <a:rPr kumimoji="0" lang="en-GB" sz="20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kumimoji="0" lang="en-GB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Fragilidad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TUG, SPPB, handgrip test, 30 seconds sit to stand y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Fuerza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isométrica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dinasystem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empuje y tracción de miembros superiores, así como de la fuerza extensora de cadera y rodillas.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" marR="0" lvl="0" indent="0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GB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Capacidad</a:t>
            </a:r>
            <a:r>
              <a:rPr kumimoji="0" lang="en-GB" sz="20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GB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aeróbica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Presión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arterial y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Caminar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6’.</a:t>
            </a:r>
          </a:p>
          <a:p>
            <a:pPr marL="34290" marR="0" lvl="0" indent="0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GB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Funcionalidad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10MWT, Sit &amp; reach y ROM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hombro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" marR="0" lvl="0" indent="0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GB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Psicosocial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CESD-R, TMMS-24, PSQ, SWLS</a:t>
            </a:r>
          </a:p>
          <a:p>
            <a:pPr marL="34290" marR="0" lvl="0" indent="0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GB" sz="2000" b="0" i="0" u="sng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Cognitivo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Stroop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test y test del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trazo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6 CuadroTexto">
            <a:extLst>
              <a:ext uri="{FF2B5EF4-FFF2-40B4-BE49-F238E27FC236}">
                <a16:creationId xmlns:a16="http://schemas.microsoft.com/office/drawing/2014/main" id="{45471331-DB48-AEB1-273C-4FAD6A0AD4DF}"/>
              </a:ext>
            </a:extLst>
          </p:cNvPr>
          <p:cNvSpPr txBox="1"/>
          <p:nvPr/>
        </p:nvSpPr>
        <p:spPr>
          <a:xfrm>
            <a:off x="502316" y="2329214"/>
            <a:ext cx="492443" cy="23201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2381006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297" y="0"/>
            <a:ext cx="4070588" cy="695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885" cy="6857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50998" y="-1446484"/>
            <a:ext cx="6451601" cy="9753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939" y="7028995"/>
            <a:ext cx="1258178" cy="277132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195944" y="408635"/>
            <a:ext cx="9325428" cy="6040729"/>
          </a:xfrm>
          <a:prstGeom prst="roundRect">
            <a:avLst>
              <a:gd name="adj" fmla="val 19525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FC5561D-94A5-4F44-86FB-C065B045CB36}"/>
              </a:ext>
            </a:extLst>
          </p:cNvPr>
          <p:cNvSpPr txBox="1"/>
          <p:nvPr/>
        </p:nvSpPr>
        <p:spPr>
          <a:xfrm>
            <a:off x="793158" y="683618"/>
            <a:ext cx="82746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chemeClr val="bg1"/>
                </a:solidFill>
              </a:rPr>
              <a:t>PROGRAMA UAL ACTIVA SENIOR</a:t>
            </a:r>
          </a:p>
        </p:txBody>
      </p:sp>
      <p:pic>
        <p:nvPicPr>
          <p:cNvPr id="2" name="Imagen 6">
            <a:extLst>
              <a:ext uri="{FF2B5EF4-FFF2-40B4-BE49-F238E27FC236}">
                <a16:creationId xmlns:a16="http://schemas.microsoft.com/office/drawing/2014/main" id="{1970EB90-F763-AF76-87D0-D425CF1236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560" y="3583089"/>
            <a:ext cx="3566615" cy="2385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8">
            <a:extLst>
              <a:ext uri="{FF2B5EF4-FFF2-40B4-BE49-F238E27FC236}">
                <a16:creationId xmlns:a16="http://schemas.microsoft.com/office/drawing/2014/main" id="{D0113BD8-7F4B-92F5-D564-40143ED0B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3" y="3583089"/>
            <a:ext cx="3580016" cy="2385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A1AA15EE-F9E7-BCB4-CB19-7E9C3414F4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346" y="1277140"/>
            <a:ext cx="3162624" cy="2151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7178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297" y="0"/>
            <a:ext cx="4070588" cy="695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885" cy="6857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50998" y="-1446484"/>
            <a:ext cx="6451601" cy="9753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939" y="7028995"/>
            <a:ext cx="1258178" cy="277132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195944" y="408635"/>
            <a:ext cx="9325428" cy="6040729"/>
          </a:xfrm>
          <a:prstGeom prst="roundRect">
            <a:avLst>
              <a:gd name="adj" fmla="val 19525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5F47E4-3D6A-A1D2-5249-440915237BFA}"/>
              </a:ext>
            </a:extLst>
          </p:cNvPr>
          <p:cNvSpPr txBox="1"/>
          <p:nvPr/>
        </p:nvSpPr>
        <p:spPr>
          <a:xfrm>
            <a:off x="793158" y="683618"/>
            <a:ext cx="82746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chemeClr val="bg1"/>
                </a:solidFill>
              </a:rPr>
              <a:t>PROGRAMA UAL ACTIVA SENIOR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3F8DA24-8B51-EB51-F723-013B44B2D7E9}"/>
              </a:ext>
            </a:extLst>
          </p:cNvPr>
          <p:cNvSpPr txBox="1">
            <a:spLocks/>
          </p:cNvSpPr>
          <p:nvPr/>
        </p:nvSpPr>
        <p:spPr>
          <a:xfrm>
            <a:off x="195944" y="1638205"/>
            <a:ext cx="6954156" cy="3683189"/>
          </a:xfrm>
          <a:prstGeom prst="rect">
            <a:avLst/>
          </a:prstGeom>
        </p:spPr>
        <p:txBody>
          <a:bodyPr vert="horz" lIns="182880" tIns="91440">
            <a:noAutofit/>
          </a:bodyPr>
          <a:lstStyle/>
          <a:p>
            <a:pPr marL="3429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Diseño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Intervención de 18 semanas con dos grupos (GE y GC).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 sesiones multicomponente dirigidas y sugerencia de práctica de ejercicio moderado aeróbico independiente.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Consideraciones Éticas.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Consentimientos informados.</a:t>
            </a:r>
          </a:p>
          <a:p>
            <a:pPr marL="3429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Criterios inclusión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 ≥ </a:t>
            </a: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55 años</a:t>
            </a:r>
          </a:p>
          <a:p>
            <a:pPr marL="265176" marR="0" lvl="0" indent="-265176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Matricula en Universidad de Mayores de Almería 2022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056DB44F-7B42-B45B-9623-96679D5FC7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17687" r="23231" b="4490"/>
          <a:stretch/>
        </p:blipFill>
        <p:spPr>
          <a:xfrm>
            <a:off x="6919313" y="2628900"/>
            <a:ext cx="2485967" cy="19917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83735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297" y="0"/>
            <a:ext cx="4070588" cy="695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885" cy="6857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50998" y="-1446484"/>
            <a:ext cx="6451601" cy="9753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939" y="7028995"/>
            <a:ext cx="1258178" cy="277132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195944" y="408635"/>
            <a:ext cx="9325428" cy="6040729"/>
          </a:xfrm>
          <a:prstGeom prst="roundRect">
            <a:avLst>
              <a:gd name="adj" fmla="val 19525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5F47E4-3D6A-A1D2-5249-440915237BFA}"/>
              </a:ext>
            </a:extLst>
          </p:cNvPr>
          <p:cNvSpPr txBox="1"/>
          <p:nvPr/>
        </p:nvSpPr>
        <p:spPr>
          <a:xfrm>
            <a:off x="793158" y="683618"/>
            <a:ext cx="82746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chemeClr val="bg1"/>
                </a:solidFill>
              </a:rPr>
              <a:t>PROGRAMA UAL ACTIVA SENIOR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3536E50-38E6-8501-3DF5-7AF764EB00AD}"/>
              </a:ext>
            </a:extLst>
          </p:cNvPr>
          <p:cNvSpPr txBox="1">
            <a:spLocks/>
          </p:cNvSpPr>
          <p:nvPr/>
        </p:nvSpPr>
        <p:spPr>
          <a:xfrm>
            <a:off x="340523" y="1287847"/>
            <a:ext cx="7012777" cy="4210903"/>
          </a:xfrm>
          <a:prstGeom prst="rect">
            <a:avLst/>
          </a:prstGeom>
        </p:spPr>
        <p:txBody>
          <a:bodyPr vert="horz" lIns="182880" tIns="91440">
            <a:noAutofit/>
          </a:bodyPr>
          <a:lstStyle/>
          <a:p>
            <a:r>
              <a:rPr lang="es-ES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Sesión tipo</a:t>
            </a:r>
            <a:r>
              <a:rPr lang="en-GB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calentamiento</a:t>
            </a:r>
            <a:r>
              <a:rPr lang="es-E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lúdico-cognitivo, activación y movilidad articular de 10 minutos.</a:t>
            </a:r>
          </a:p>
          <a:p>
            <a:endParaRPr lang="es-ES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b="1" u="sng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PARTE CENTRAL día 1</a:t>
            </a:r>
            <a:r>
              <a:rPr lang="es-E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 2 bloques de entrenamiento de fuerza “Full </a:t>
            </a:r>
            <a:r>
              <a:rPr lang="es-ES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body</a:t>
            </a:r>
            <a:r>
              <a:rPr lang="es-E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” (Empuje vertical y horizontal, tracción vertical y horizontal, dominante de cadera, dominante de rodilla y </a:t>
            </a:r>
            <a:r>
              <a:rPr lang="es-ES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lang="es-E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) de 4 ejercicios cada uno, intercalando actividades con componente de equilibrio y cognitivo (20 minutos/bloque).</a:t>
            </a:r>
          </a:p>
          <a:p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s-ES" b="1" u="sng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PARTE CENTRAL día 2</a:t>
            </a:r>
            <a:r>
              <a:rPr lang="es-E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 1 bloque inicial orientado al entrenamiento de Potencia de 3 ejercicios (15 minutos) + otro bloque de entrenamiento de fuerza de 3 ejercicios de fuerza “Full </a:t>
            </a:r>
            <a:r>
              <a:rPr lang="es-ES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body</a:t>
            </a:r>
            <a:r>
              <a:rPr lang="es-E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” (15 minutos) y finalmente una actividad </a:t>
            </a:r>
            <a:r>
              <a:rPr lang="es-ES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cardiometabólica</a:t>
            </a:r>
            <a:r>
              <a:rPr lang="es-E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(10 minutos).</a:t>
            </a:r>
          </a:p>
          <a:p>
            <a:endParaRPr lang="es-ES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Vuelta a la calma </a:t>
            </a:r>
            <a:r>
              <a:rPr lang="es-E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 actividades de trabajo emocional, suelo pélvico y flexibilidad.</a:t>
            </a:r>
            <a:endParaRPr lang="en-GB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" name="Imagen 4">
            <a:extLst>
              <a:ext uri="{FF2B5EF4-FFF2-40B4-BE49-F238E27FC236}">
                <a16:creationId xmlns:a16="http://schemas.microsoft.com/office/drawing/2014/main" id="{CD7CBE56-AC28-8ECF-2FCA-6963C56AD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452" y="3563080"/>
            <a:ext cx="1737500" cy="17635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n 5">
            <a:extLst>
              <a:ext uri="{FF2B5EF4-FFF2-40B4-BE49-F238E27FC236}">
                <a16:creationId xmlns:a16="http://schemas.microsoft.com/office/drawing/2014/main" id="{A35D73ED-0626-49AE-1F15-EEB042DF5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1980" y="1962940"/>
            <a:ext cx="2156444" cy="13960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99684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297" y="0"/>
            <a:ext cx="4070588" cy="695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885" cy="6857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50998" y="-1446484"/>
            <a:ext cx="6451601" cy="9753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939" y="7028995"/>
            <a:ext cx="1258178" cy="277132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195944" y="408635"/>
            <a:ext cx="9325428" cy="6040729"/>
          </a:xfrm>
          <a:prstGeom prst="roundRect">
            <a:avLst>
              <a:gd name="adj" fmla="val 19525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5F47E4-3D6A-A1D2-5249-440915237BFA}"/>
              </a:ext>
            </a:extLst>
          </p:cNvPr>
          <p:cNvSpPr txBox="1"/>
          <p:nvPr/>
        </p:nvSpPr>
        <p:spPr>
          <a:xfrm>
            <a:off x="793158" y="683618"/>
            <a:ext cx="82746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chemeClr val="bg1"/>
                </a:solidFill>
              </a:rPr>
              <a:t>PROGRAMA UAL ACTIVA SENIOR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3D2BF48-4035-2F9E-0555-D67D13B82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158" y="1761299"/>
            <a:ext cx="8032394" cy="4249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F0386A08-5397-25AE-A00C-A07D26304022}"/>
              </a:ext>
            </a:extLst>
          </p:cNvPr>
          <p:cNvSpPr txBox="1">
            <a:spLocks/>
          </p:cNvSpPr>
          <p:nvPr/>
        </p:nvSpPr>
        <p:spPr>
          <a:xfrm>
            <a:off x="556260" y="1352047"/>
            <a:ext cx="8511540" cy="40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b="1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https://drive.google.com/file/d/1HyAO6PrSV6Wa3p5VafiBWcVt8K4eqX71/view</a:t>
            </a:r>
            <a:endParaRPr lang="es-E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327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297" y="0"/>
            <a:ext cx="4070588" cy="695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885" cy="6857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50998" y="-1446484"/>
            <a:ext cx="6451601" cy="9753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939" y="7028995"/>
            <a:ext cx="1258178" cy="277132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195944" y="408635"/>
            <a:ext cx="9325428" cy="6040729"/>
          </a:xfrm>
          <a:prstGeom prst="roundRect">
            <a:avLst>
              <a:gd name="adj" fmla="val 19525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5F47E4-3D6A-A1D2-5249-440915237BFA}"/>
              </a:ext>
            </a:extLst>
          </p:cNvPr>
          <p:cNvSpPr txBox="1"/>
          <p:nvPr/>
        </p:nvSpPr>
        <p:spPr>
          <a:xfrm>
            <a:off x="793158" y="683618"/>
            <a:ext cx="82746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chemeClr val="bg1"/>
                </a:solidFill>
              </a:rPr>
              <a:t>PROGRAMA UAL ACTIVA SENIOR</a:t>
            </a:r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53AD89DA-FE12-9B5A-B90C-011486548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11" y="1524000"/>
            <a:ext cx="8648479" cy="414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92705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297" y="0"/>
            <a:ext cx="4070588" cy="695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885" cy="6857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50998" y="-1446484"/>
            <a:ext cx="6451601" cy="9753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939" y="7028995"/>
            <a:ext cx="1258178" cy="277132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195944" y="408635"/>
            <a:ext cx="9325428" cy="6040729"/>
          </a:xfrm>
          <a:prstGeom prst="roundRect">
            <a:avLst>
              <a:gd name="adj" fmla="val 19525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5F47E4-3D6A-A1D2-5249-440915237BFA}"/>
              </a:ext>
            </a:extLst>
          </p:cNvPr>
          <p:cNvSpPr txBox="1"/>
          <p:nvPr/>
        </p:nvSpPr>
        <p:spPr>
          <a:xfrm>
            <a:off x="793158" y="683618"/>
            <a:ext cx="82746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chemeClr val="bg1"/>
                </a:solidFill>
              </a:rPr>
              <a:t>RECURSOS WEB: INSTITUTO ANDALUZ DEL DEPORTE (IAD)</a:t>
            </a:r>
          </a:p>
        </p:txBody>
      </p:sp>
      <p:pic>
        <p:nvPicPr>
          <p:cNvPr id="3" name="3 Imagen">
            <a:extLst>
              <a:ext uri="{FF2B5EF4-FFF2-40B4-BE49-F238E27FC236}">
                <a16:creationId xmlns:a16="http://schemas.microsoft.com/office/drawing/2014/main" id="{B1AE555C-74F2-7BF3-56F5-AB6F71859877}"/>
              </a:ext>
            </a:extLst>
          </p:cNvPr>
          <p:cNvPicPr/>
          <p:nvPr/>
        </p:nvPicPr>
        <p:blipFill rotWithShape="1">
          <a:blip r:embed="rId6" cstate="print">
            <a:alphaModFix/>
          </a:blip>
          <a:srcRect b="32669"/>
          <a:stretch/>
        </p:blipFill>
        <p:spPr>
          <a:xfrm>
            <a:off x="629425" y="1287847"/>
            <a:ext cx="4478342" cy="15010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Google Shape;409;p19">
            <a:extLst>
              <a:ext uri="{FF2B5EF4-FFF2-40B4-BE49-F238E27FC236}">
                <a16:creationId xmlns:a16="http://schemas.microsoft.com/office/drawing/2014/main" id="{390B9D62-8DB1-5BB8-F9AD-93C5F634153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61695" y="1512356"/>
            <a:ext cx="2003425" cy="38332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Google Shape;410;p19">
            <a:extLst>
              <a:ext uri="{FF2B5EF4-FFF2-40B4-BE49-F238E27FC236}">
                <a16:creationId xmlns:a16="http://schemas.microsoft.com/office/drawing/2014/main" id="{7FE5578E-50A8-9C4A-1E4E-F72002CB0E0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36320" y="1151467"/>
            <a:ext cx="1877013" cy="4597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Google Shape;418;p20">
            <a:extLst>
              <a:ext uri="{FF2B5EF4-FFF2-40B4-BE49-F238E27FC236}">
                <a16:creationId xmlns:a16="http://schemas.microsoft.com/office/drawing/2014/main" id="{0F8D421C-52B7-D6A1-1D61-9B8E1D2B905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9067" y="3102094"/>
            <a:ext cx="3726683" cy="2911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Google Shape;359;p14">
            <a:extLst>
              <a:ext uri="{FF2B5EF4-FFF2-40B4-BE49-F238E27FC236}">
                <a16:creationId xmlns:a16="http://schemas.microsoft.com/office/drawing/2014/main" id="{3FF1A31D-ADA9-E01B-C698-B1A3FF8D2C04}"/>
              </a:ext>
            </a:extLst>
          </p:cNvPr>
          <p:cNvSpPr/>
          <p:nvPr/>
        </p:nvSpPr>
        <p:spPr>
          <a:xfrm>
            <a:off x="879195" y="2822222"/>
            <a:ext cx="369924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s-ES" sz="1200" b="1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https://ws226.juntadeandalucia.es/afmayores/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680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297" y="0"/>
            <a:ext cx="4070588" cy="695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885" cy="6857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50998" y="-1446484"/>
            <a:ext cx="6451601" cy="9753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939" y="7028995"/>
            <a:ext cx="1258178" cy="277132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195944" y="408635"/>
            <a:ext cx="9325428" cy="6040729"/>
          </a:xfrm>
          <a:prstGeom prst="roundRect">
            <a:avLst>
              <a:gd name="adj" fmla="val 19525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5F47E4-3D6A-A1D2-5249-440915237BFA}"/>
              </a:ext>
            </a:extLst>
          </p:cNvPr>
          <p:cNvSpPr txBox="1"/>
          <p:nvPr/>
        </p:nvSpPr>
        <p:spPr>
          <a:xfrm>
            <a:off x="721337" y="721196"/>
            <a:ext cx="82746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chemeClr val="bg1"/>
                </a:solidFill>
              </a:rPr>
              <a:t>APLICACIONES MÓVILES RELACIONADAS CON EL EJERCICIO FÍSICO Y LAS PERSONAS MAYORES</a:t>
            </a:r>
          </a:p>
        </p:txBody>
      </p:sp>
      <p:pic>
        <p:nvPicPr>
          <p:cNvPr id="2" name="3 Imagen">
            <a:extLst>
              <a:ext uri="{FF2B5EF4-FFF2-40B4-BE49-F238E27FC236}">
                <a16:creationId xmlns:a16="http://schemas.microsoft.com/office/drawing/2014/main" id="{696C3CA4-D83E-BCB8-8049-D02E5E2CAFBA}"/>
              </a:ext>
            </a:extLst>
          </p:cNvPr>
          <p:cNvPicPr/>
          <p:nvPr/>
        </p:nvPicPr>
        <p:blipFill>
          <a:blip r:embed="rId6" cstate="print"/>
          <a:srcRect l="61069" t="25391" r="7939" b="21454"/>
          <a:stretch>
            <a:fillRect/>
          </a:stretch>
        </p:blipFill>
        <p:spPr bwMode="auto">
          <a:xfrm>
            <a:off x="635058" y="2174693"/>
            <a:ext cx="3695773" cy="3671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4 Imagen" descr="Vivifrail – Exercise for elderly adults">
            <a:extLst>
              <a:ext uri="{FF2B5EF4-FFF2-40B4-BE49-F238E27FC236}">
                <a16:creationId xmlns:a16="http://schemas.microsoft.com/office/drawing/2014/main" id="{EC3AF49D-D66A-454D-245E-AE5C48B4EFB9}"/>
              </a:ext>
            </a:extLst>
          </p:cNvPr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18917" y="2819399"/>
            <a:ext cx="4763726" cy="2117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5 CuadroTexto">
            <a:extLst>
              <a:ext uri="{FF2B5EF4-FFF2-40B4-BE49-F238E27FC236}">
                <a16:creationId xmlns:a16="http://schemas.microsoft.com/office/drawing/2014/main" id="{E6221193-2029-9CF2-5823-E833A547B9E4}"/>
              </a:ext>
            </a:extLst>
          </p:cNvPr>
          <p:cNvSpPr txBox="1"/>
          <p:nvPr/>
        </p:nvSpPr>
        <p:spPr>
          <a:xfrm>
            <a:off x="967120" y="1703760"/>
            <a:ext cx="2942561" cy="36933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POWER FRAIL</a:t>
            </a:r>
          </a:p>
        </p:txBody>
      </p:sp>
      <p:sp>
        <p:nvSpPr>
          <p:cNvPr id="14" name="6 CuadroTexto">
            <a:extLst>
              <a:ext uri="{FF2B5EF4-FFF2-40B4-BE49-F238E27FC236}">
                <a16:creationId xmlns:a16="http://schemas.microsoft.com/office/drawing/2014/main" id="{C9473D6D-7226-67E8-4118-50E1E04C6ACD}"/>
              </a:ext>
            </a:extLst>
          </p:cNvPr>
          <p:cNvSpPr txBox="1"/>
          <p:nvPr/>
        </p:nvSpPr>
        <p:spPr>
          <a:xfrm>
            <a:off x="5476552" y="2396488"/>
            <a:ext cx="2942561" cy="36933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VIVIFRAIL</a:t>
            </a:r>
          </a:p>
        </p:txBody>
      </p:sp>
      <p:sp>
        <p:nvSpPr>
          <p:cNvPr id="15" name="7 CuadroTexto">
            <a:extLst>
              <a:ext uri="{FF2B5EF4-FFF2-40B4-BE49-F238E27FC236}">
                <a16:creationId xmlns:a16="http://schemas.microsoft.com/office/drawing/2014/main" id="{98FA504C-0107-5FAC-4054-6EFA74253BA7}"/>
              </a:ext>
            </a:extLst>
          </p:cNvPr>
          <p:cNvSpPr txBox="1"/>
          <p:nvPr/>
        </p:nvSpPr>
        <p:spPr>
          <a:xfrm>
            <a:off x="4993359" y="5140958"/>
            <a:ext cx="390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Vídeo explicativo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767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297" y="0"/>
            <a:ext cx="4070588" cy="695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885" cy="6857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50998" y="-1446484"/>
            <a:ext cx="6451601" cy="9753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939" y="7028995"/>
            <a:ext cx="1258178" cy="277132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195944" y="408635"/>
            <a:ext cx="9325428" cy="6040729"/>
          </a:xfrm>
          <a:prstGeom prst="roundRect">
            <a:avLst>
              <a:gd name="adj" fmla="val 19525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5F47E4-3D6A-A1D2-5249-440915237BFA}"/>
              </a:ext>
            </a:extLst>
          </p:cNvPr>
          <p:cNvSpPr txBox="1"/>
          <p:nvPr/>
        </p:nvSpPr>
        <p:spPr>
          <a:xfrm>
            <a:off x="721337" y="721196"/>
            <a:ext cx="82746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chemeClr val="bg1"/>
                </a:solidFill>
              </a:rPr>
              <a:t>REDES SOCIALES DE REFERENCIA</a:t>
            </a:r>
          </a:p>
        </p:txBody>
      </p:sp>
      <p:sp>
        <p:nvSpPr>
          <p:cNvPr id="3" name="3 CuadroTexto">
            <a:extLst>
              <a:ext uri="{FF2B5EF4-FFF2-40B4-BE49-F238E27FC236}">
                <a16:creationId xmlns:a16="http://schemas.microsoft.com/office/drawing/2014/main" id="{5EE496B4-CF68-4F2A-090A-7035665A1848}"/>
              </a:ext>
            </a:extLst>
          </p:cNvPr>
          <p:cNvSpPr txBox="1"/>
          <p:nvPr/>
        </p:nvSpPr>
        <p:spPr>
          <a:xfrm>
            <a:off x="721337" y="1449957"/>
            <a:ext cx="871143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Grupo de investigación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Move-it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@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GrupoMoveIt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Grupo de investigación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Profith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@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profithugr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Grupo de investigación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Genud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@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GenudT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Grupo de investigación Sport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@SPORTResearchG1</a:t>
            </a:r>
          </a:p>
          <a:p>
            <a:pPr lvl="0">
              <a:buFont typeface="Arial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Proyecto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vivifrail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@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vivifrail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Canal de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Telegram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de Mikel Izquierdo</a:t>
            </a:r>
          </a:p>
          <a:p>
            <a:pPr lvl="0">
              <a:buFont typeface="Arial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Johns Hopkins Frailty Science: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FrailtyScience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Voice of Science: 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TVoiceOfScience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Colegio de Licenciados en Educación Física de Andalucía: @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ColefAndalucia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buFont typeface="Arial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Divulgación de artículos y formación: @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Fissac_es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Web de geriatría y dependencia: @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GeriatricArea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Grupo de investigación del País Vasco: @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LAKETresearch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buFont typeface="Arial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Comunidad de entrenamiento y nutrición: @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VIFYD_online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buFont typeface="Arial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Fundación española para la ciencia y la tecnología: @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FECYT_Ciencia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buFont typeface="Arial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116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297" y="0"/>
            <a:ext cx="4070588" cy="695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885" cy="6857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50998" y="-1446484"/>
            <a:ext cx="6451601" cy="9753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939" y="7028995"/>
            <a:ext cx="1258178" cy="277132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195944" y="408635"/>
            <a:ext cx="9325428" cy="6040729"/>
          </a:xfrm>
          <a:prstGeom prst="roundRect">
            <a:avLst>
              <a:gd name="adj" fmla="val 19525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5F47E4-3D6A-A1D2-5249-440915237BFA}"/>
              </a:ext>
            </a:extLst>
          </p:cNvPr>
          <p:cNvSpPr txBox="1"/>
          <p:nvPr/>
        </p:nvSpPr>
        <p:spPr>
          <a:xfrm>
            <a:off x="721337" y="721196"/>
            <a:ext cx="82746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chemeClr val="bg1"/>
                </a:solidFill>
              </a:rPr>
              <a:t>REDES SOCIALES DE REFERENCIA</a:t>
            </a:r>
          </a:p>
        </p:txBody>
      </p:sp>
      <p:sp>
        <p:nvSpPr>
          <p:cNvPr id="2" name="4 CuadroTexto">
            <a:extLst>
              <a:ext uri="{FF2B5EF4-FFF2-40B4-BE49-F238E27FC236}">
                <a16:creationId xmlns:a16="http://schemas.microsoft.com/office/drawing/2014/main" id="{83612024-C529-2100-131B-B7B743DF0E05}"/>
              </a:ext>
            </a:extLst>
          </p:cNvPr>
          <p:cNvSpPr txBox="1"/>
          <p:nvPr/>
        </p:nvSpPr>
        <p:spPr>
          <a:xfrm>
            <a:off x="721337" y="1675884"/>
            <a:ext cx="818534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Centro de investigación de fragilidad: @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WHOCenterFrailt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buFont typeface="Arial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Red de investigación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Healthy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@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Healthyagenet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Congreso internacional de actividad física para personas mayores: @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cimayoresmalaga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Sociedad andaluza de medicina del deporte: @SA_ME_DE</a:t>
            </a:r>
          </a:p>
          <a:p>
            <a:pPr lvl="0">
              <a:buFont typeface="Arial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Escuela médica de Harvard: @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HarvardHealth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buFont typeface="Arial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Sociedad de neurociencia y desarrollo cognitivo: @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NeuroSocNUIG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buFont typeface="Arial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American College of Sports Medicine: 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ACSMNews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Organización Mundial de la Salud: @WHO</a:t>
            </a:r>
          </a:p>
          <a:p>
            <a:pPr lvl="0">
              <a:buFont typeface="Arial" pitchFamily="34" charset="0"/>
              <a:buChar char="•"/>
            </a:pP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Iniciativa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del American College of Sports Medicine: 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EIMnews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American Journal of Sports Medicine: @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AJSM_SportsMed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933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0C33A1F4-A0B0-462E-96B4-A7A8E914A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230" t="1429" r="37863" b="19182"/>
          <a:stretch/>
        </p:blipFill>
        <p:spPr>
          <a:xfrm>
            <a:off x="5152570" y="116114"/>
            <a:ext cx="6560459" cy="6451603"/>
          </a:xfrm>
          <a:prstGeom prst="ellipse">
            <a:avLst/>
          </a:prstGeom>
          <a:ln w="92075" cap="rnd" cmpd="sng">
            <a:solidFill>
              <a:srgbClr val="006CA9"/>
            </a:solidFill>
            <a:prstDash val="solid"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297" y="0"/>
            <a:ext cx="4070588" cy="695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885" cy="685799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C32D1F5-33AA-4F30-B49E-A657F5537232}"/>
              </a:ext>
            </a:extLst>
          </p:cNvPr>
          <p:cNvSpPr txBox="1"/>
          <p:nvPr/>
        </p:nvSpPr>
        <p:spPr>
          <a:xfrm>
            <a:off x="6915323" y="1395847"/>
            <a:ext cx="4181194" cy="4066306"/>
          </a:xfrm>
          <a:prstGeom prst="rect">
            <a:avLst/>
          </a:prstGeom>
          <a:noFill/>
          <a:effectLst>
            <a:outerShdw blurRad="279400" dist="38100" dir="18900000" algn="bl" rotWithShape="0">
              <a:prstClr val="black">
                <a:alpha val="41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ts val="8500"/>
              </a:lnSpc>
            </a:pPr>
            <a:r>
              <a:rPr lang="es-ES" sz="11500" dirty="0">
                <a:solidFill>
                  <a:schemeClr val="bg1"/>
                </a:solidFill>
                <a:latin typeface="Arial Black" panose="020B0A04020102020204" pitchFamily="34" charset="0"/>
              </a:rPr>
              <a:t>U</a:t>
            </a:r>
          </a:p>
          <a:p>
            <a:pPr algn="ctr">
              <a:lnSpc>
                <a:spcPts val="8500"/>
              </a:lnSpc>
            </a:pPr>
            <a:r>
              <a:rPr lang="es-ES" sz="11500" dirty="0">
                <a:solidFill>
                  <a:schemeClr val="bg1"/>
                </a:solidFill>
                <a:latin typeface="Arial Black" panose="020B0A04020102020204" pitchFamily="34" charset="0"/>
              </a:rPr>
              <a:t>NI</a:t>
            </a:r>
          </a:p>
          <a:p>
            <a:pPr algn="ctr">
              <a:lnSpc>
                <a:spcPts val="8500"/>
              </a:lnSpc>
            </a:pPr>
            <a:r>
              <a:rPr lang="es-ES" sz="11500" dirty="0">
                <a:solidFill>
                  <a:schemeClr val="bg1"/>
                </a:solidFill>
                <a:latin typeface="Arial Black" panose="020B0A04020102020204" pitchFamily="34" charset="0"/>
              </a:rPr>
              <a:t>DAD</a:t>
            </a:r>
            <a:r>
              <a:rPr lang="es-ES" sz="4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</a:p>
          <a:p>
            <a:pPr algn="ctr">
              <a:lnSpc>
                <a:spcPts val="5000"/>
              </a:lnSpc>
            </a:pPr>
            <a:r>
              <a:rPr lang="es-ES" sz="6600" dirty="0">
                <a:solidFill>
                  <a:schemeClr val="bg1"/>
                </a:solidFill>
                <a:latin typeface="Arial Black" panose="020B0A04020102020204" pitchFamily="34" charset="0"/>
              </a:rPr>
              <a:t>N°5</a:t>
            </a:r>
            <a:endParaRPr lang="es-AR" sz="6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3" name="Gráfico 32" descr="Flecha lineal: curva en sentido de las agujas del reloj">
            <a:extLst>
              <a:ext uri="{FF2B5EF4-FFF2-40B4-BE49-F238E27FC236}">
                <a16:creationId xmlns:a16="http://schemas.microsoft.com/office/drawing/2014/main" id="{4557C1E4-D0C6-4AA1-932B-46DACD9560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299399" flipH="1">
            <a:off x="9918391" y="6809442"/>
            <a:ext cx="1486632" cy="195235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4428" y="150087"/>
            <a:ext cx="6451601" cy="65604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469" y="428585"/>
            <a:ext cx="1258178" cy="277132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9FB94C09-D2BF-45C6-8159-0A29F5C29C22}"/>
              </a:ext>
            </a:extLst>
          </p:cNvPr>
          <p:cNvSpPr txBox="1"/>
          <p:nvPr/>
        </p:nvSpPr>
        <p:spPr>
          <a:xfrm>
            <a:off x="1227120" y="1102914"/>
            <a:ext cx="41062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SOCIAL MEDIA Y OTROS RECURSOS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7223758" y="961633"/>
            <a:ext cx="3542291" cy="4361395"/>
          </a:xfrm>
          <a:prstGeom prst="roundRect">
            <a:avLst>
              <a:gd name="adj" fmla="val 19525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2 Subtítulo">
            <a:extLst>
              <a:ext uri="{FF2B5EF4-FFF2-40B4-BE49-F238E27FC236}">
                <a16:creationId xmlns:a16="http://schemas.microsoft.com/office/drawing/2014/main" id="{40623D32-8BAA-40A2-ACAA-B5B25D1A79CE}"/>
              </a:ext>
            </a:extLst>
          </p:cNvPr>
          <p:cNvSpPr txBox="1">
            <a:spLocks/>
          </p:cNvSpPr>
          <p:nvPr/>
        </p:nvSpPr>
        <p:spPr>
          <a:xfrm>
            <a:off x="675286" y="2141142"/>
            <a:ext cx="5680646" cy="318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Investigaciones en el campo de ejercicio físico y las personas mayores.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Programa UAL Activa Senior y 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Cubofit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Aplicaciones móviles relacionadas con el ejercicio físico y las personas mayores.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Recursos web: Instituto Andaluz del Deporte (IAD).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Redes sociales de referencia.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Guías internacionales. 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7C8088D-BA9F-44EC-926B-FDCB43AF7EBE}"/>
              </a:ext>
            </a:extLst>
          </p:cNvPr>
          <p:cNvCxnSpPr/>
          <p:nvPr/>
        </p:nvCxnSpPr>
        <p:spPr>
          <a:xfrm>
            <a:off x="1482930" y="1798688"/>
            <a:ext cx="3594595" cy="0"/>
          </a:xfrm>
          <a:prstGeom prst="line">
            <a:avLst/>
          </a:prstGeom>
          <a:ln w="3492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284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297" y="0"/>
            <a:ext cx="4070588" cy="695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885" cy="6857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50998" y="-1446484"/>
            <a:ext cx="6451601" cy="9753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939" y="7028995"/>
            <a:ext cx="1258178" cy="277132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195944" y="408635"/>
            <a:ext cx="9325428" cy="6040729"/>
          </a:xfrm>
          <a:prstGeom prst="roundRect">
            <a:avLst>
              <a:gd name="adj" fmla="val 19525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5F47E4-3D6A-A1D2-5249-440915237BFA}"/>
              </a:ext>
            </a:extLst>
          </p:cNvPr>
          <p:cNvSpPr txBox="1"/>
          <p:nvPr/>
        </p:nvSpPr>
        <p:spPr>
          <a:xfrm>
            <a:off x="655431" y="726817"/>
            <a:ext cx="82746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chemeClr val="bg1"/>
                </a:solidFill>
              </a:rPr>
              <a:t>GUÍAS INTERNACIONALES</a:t>
            </a:r>
          </a:p>
        </p:txBody>
      </p:sp>
      <p:sp>
        <p:nvSpPr>
          <p:cNvPr id="4" name="4 CuadroTexto">
            <a:extLst>
              <a:ext uri="{FF2B5EF4-FFF2-40B4-BE49-F238E27FC236}">
                <a16:creationId xmlns:a16="http://schemas.microsoft.com/office/drawing/2014/main" id="{C9CDB844-52B8-2AE7-0224-131D23F57885}"/>
              </a:ext>
            </a:extLst>
          </p:cNvPr>
          <p:cNvSpPr txBox="1"/>
          <p:nvPr/>
        </p:nvSpPr>
        <p:spPr>
          <a:xfrm>
            <a:off x="616614" y="1993204"/>
            <a:ext cx="84840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Font typeface="Arial" pitchFamily="34" charset="0"/>
              <a:buChar char="•"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Recomendaciones de actividad física y ejercicio físico para personas mayores del American </a:t>
            </a:r>
            <a:r>
              <a:rPr lang="es-E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College</a:t>
            </a: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s-E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Sports</a:t>
            </a: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 Medicine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Chodzko-Zajko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et al., 2009).</a:t>
            </a:r>
          </a:p>
          <a:p>
            <a:pPr lvl="0" algn="ctr">
              <a:buFont typeface="Arial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buFont typeface="Arial" pitchFamily="34" charset="0"/>
              <a:buChar char="•"/>
            </a:pP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Recomendaciones de actividad física en personas mayores del American </a:t>
            </a:r>
            <a:r>
              <a:rPr lang="es-E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College</a:t>
            </a: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s-E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Sports</a:t>
            </a: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 Medicine y la American </a:t>
            </a:r>
            <a:r>
              <a:rPr lang="es-E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Heart</a:t>
            </a: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Association</a:t>
            </a:r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(Nelson,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Rejeski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, Blair, Duncan,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Judge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, King &amp;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Castaneda-Sceppa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, 2007).</a:t>
            </a:r>
          </a:p>
          <a:p>
            <a:pPr lvl="0" algn="ctr">
              <a:buFont typeface="Arial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buFont typeface="Arial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buFont typeface="Arial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buFont typeface="Arial" pitchFamily="34" charset="0"/>
              <a:buChar char="•"/>
            </a:pP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buFont typeface="Arial" pitchFamily="34" charset="0"/>
              <a:buChar char="•"/>
            </a:pPr>
            <a:r>
              <a:rPr lang="es-ES_tradnl" sz="1600" b="1" dirty="0">
                <a:latin typeface="Arial" panose="020B0604020202020204" pitchFamily="34" charset="0"/>
                <a:cs typeface="Arial" panose="020B0604020202020204" pitchFamily="34" charset="0"/>
              </a:rPr>
              <a:t>Recomendaciones de actividad física y comportamiento sedentario de la Organización Mundial de la Salud</a:t>
            </a:r>
            <a:r>
              <a:rPr lang="es-ES_tradnl" sz="1600" dirty="0">
                <a:latin typeface="Arial" panose="020B0604020202020204" pitchFamily="34" charset="0"/>
                <a:cs typeface="Arial" panose="020B0604020202020204" pitchFamily="34" charset="0"/>
              </a:rPr>
              <a:t> (Bull et al., 2020).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C7E66BAF-1219-F10B-932A-F7380AE58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l="30226" t="56434" r="34015" b="28125"/>
          <a:stretch>
            <a:fillRect/>
          </a:stretch>
        </p:blipFill>
        <p:spPr bwMode="auto">
          <a:xfrm>
            <a:off x="3237160" y="2660983"/>
            <a:ext cx="2959744" cy="7185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D37F812D-ED7B-800E-76EF-A71CF7482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 l="37253" t="28507" r="27754" b="63955"/>
          <a:stretch>
            <a:fillRect/>
          </a:stretch>
        </p:blipFill>
        <p:spPr bwMode="auto">
          <a:xfrm>
            <a:off x="2802922" y="1464905"/>
            <a:ext cx="3828220" cy="5058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63FFBB3B-D266-3490-4450-F80ED1A73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 l="31466" t="27574" r="28744" b="52389"/>
          <a:stretch>
            <a:fillRect/>
          </a:stretch>
        </p:blipFill>
        <p:spPr bwMode="auto">
          <a:xfrm>
            <a:off x="3377914" y="4374977"/>
            <a:ext cx="2678237" cy="7582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54955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297" y="0"/>
            <a:ext cx="4070588" cy="695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885" cy="6857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50998" y="-1446484"/>
            <a:ext cx="6451601" cy="9753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939" y="7028995"/>
            <a:ext cx="1258178" cy="277132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195944" y="408635"/>
            <a:ext cx="9325428" cy="6040729"/>
          </a:xfrm>
          <a:prstGeom prst="roundRect">
            <a:avLst>
              <a:gd name="adj" fmla="val 19525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5F47E4-3D6A-A1D2-5249-440915237BFA}"/>
              </a:ext>
            </a:extLst>
          </p:cNvPr>
          <p:cNvSpPr txBox="1"/>
          <p:nvPr/>
        </p:nvSpPr>
        <p:spPr>
          <a:xfrm>
            <a:off x="548825" y="726817"/>
            <a:ext cx="82746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chemeClr val="bg1"/>
                </a:solidFill>
              </a:rPr>
              <a:t>GUÍAS INTERNACIONALES</a:t>
            </a:r>
          </a:p>
        </p:txBody>
      </p:sp>
      <p:sp>
        <p:nvSpPr>
          <p:cNvPr id="2" name="4 CuadroTexto">
            <a:extLst>
              <a:ext uri="{FF2B5EF4-FFF2-40B4-BE49-F238E27FC236}">
                <a16:creationId xmlns:a16="http://schemas.microsoft.com/office/drawing/2014/main" id="{09B9B489-4DE4-FA07-FF18-A7A320F5DF54}"/>
              </a:ext>
            </a:extLst>
          </p:cNvPr>
          <p:cNvSpPr txBox="1"/>
          <p:nvPr/>
        </p:nvSpPr>
        <p:spPr>
          <a:xfrm>
            <a:off x="655431" y="1422202"/>
            <a:ext cx="83323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s-ES_tradnl" sz="2000" b="1" dirty="0">
                <a:latin typeface="Arial" panose="020B0604020202020204" pitchFamily="34" charset="0"/>
                <a:cs typeface="Arial" panose="020B0604020202020204" pitchFamily="34" charset="0"/>
              </a:rPr>
              <a:t>Guía del ejercicio físico para la salud humana </a:t>
            </a: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_tradnl" sz="2000" dirty="0" err="1">
                <a:latin typeface="Arial" panose="020B0604020202020204" pitchFamily="34" charset="0"/>
                <a:cs typeface="Arial" panose="020B0604020202020204" pitchFamily="34" charset="0"/>
              </a:rPr>
              <a:t>Xiao</a:t>
            </a: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, 2020).</a:t>
            </a:r>
          </a:p>
          <a:p>
            <a:pPr lvl="0"/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s-ES_tradnl" sz="2000" b="1" dirty="0">
                <a:latin typeface="Arial" panose="020B0604020202020204" pitchFamily="34" charset="0"/>
                <a:cs typeface="Arial" panose="020B0604020202020204" pitchFamily="34" charset="0"/>
              </a:rPr>
              <a:t>Directrices de Heidelberg de la Organización Mundial de la Salud </a:t>
            </a: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(Organización Mundial de la Salud, 1996).</a:t>
            </a:r>
          </a:p>
          <a:p>
            <a:pPr lvl="0"/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s-ES_tradnl" sz="2000" b="1" dirty="0">
                <a:latin typeface="Arial" panose="020B0604020202020204" pitchFamily="34" charset="0"/>
                <a:cs typeface="Arial" panose="020B0604020202020204" pitchFamily="34" charset="0"/>
              </a:rPr>
              <a:t>Guía de actividad física para americanos. Segunda edición </a:t>
            </a: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(Departamento americano de salud y servicios humanos, 2018).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B8EB96-4CFD-EFAA-9F03-40E535883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l="27595" t="29596" r="41917" b="16146"/>
          <a:stretch>
            <a:fillRect/>
          </a:stretch>
        </p:blipFill>
        <p:spPr bwMode="auto">
          <a:xfrm>
            <a:off x="4029704" y="1290872"/>
            <a:ext cx="1315233" cy="1017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3383669-DE9F-397A-682A-348DF8AE9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 l="26505" t="41728" r="25954" b="30668"/>
          <a:stretch>
            <a:fillRect/>
          </a:stretch>
        </p:blipFill>
        <p:spPr bwMode="auto">
          <a:xfrm>
            <a:off x="3444201" y="4459629"/>
            <a:ext cx="2483893" cy="8108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C832F45-4927-406C-73BF-54728EBA0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 l="30753" t="71203" r="30315" b="19997"/>
          <a:stretch>
            <a:fillRect/>
          </a:stretch>
        </p:blipFill>
        <p:spPr bwMode="auto">
          <a:xfrm>
            <a:off x="2645806" y="2783436"/>
            <a:ext cx="4080681" cy="518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87070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297" y="0"/>
            <a:ext cx="4070588" cy="695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885" cy="6857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50998" y="-1446484"/>
            <a:ext cx="6451601" cy="9753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939" y="7028995"/>
            <a:ext cx="1258178" cy="277132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195944" y="408635"/>
            <a:ext cx="9325428" cy="6040729"/>
          </a:xfrm>
          <a:prstGeom prst="roundRect">
            <a:avLst>
              <a:gd name="adj" fmla="val 19525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5F47E4-3D6A-A1D2-5249-440915237BFA}"/>
              </a:ext>
            </a:extLst>
          </p:cNvPr>
          <p:cNvSpPr txBox="1"/>
          <p:nvPr/>
        </p:nvSpPr>
        <p:spPr>
          <a:xfrm>
            <a:off x="548825" y="726817"/>
            <a:ext cx="82746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chemeClr val="bg1"/>
                </a:solidFill>
              </a:rPr>
              <a:t>GUÍAS INTERNACIONALES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0220745-E8D4-BE1A-84ED-FBE6BB62D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l="39858" t="29002" r="40221" b="48214"/>
          <a:stretch>
            <a:fillRect/>
          </a:stretch>
        </p:blipFill>
        <p:spPr bwMode="auto">
          <a:xfrm>
            <a:off x="2438401" y="1501947"/>
            <a:ext cx="4533645" cy="2915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4 CuadroTexto">
            <a:extLst>
              <a:ext uri="{FF2B5EF4-FFF2-40B4-BE49-F238E27FC236}">
                <a16:creationId xmlns:a16="http://schemas.microsoft.com/office/drawing/2014/main" id="{89675479-1789-898C-C38D-1FACAE5E17AE}"/>
              </a:ext>
            </a:extLst>
          </p:cNvPr>
          <p:cNvSpPr txBox="1"/>
          <p:nvPr/>
        </p:nvSpPr>
        <p:spPr>
          <a:xfrm>
            <a:off x="325881" y="4499747"/>
            <a:ext cx="9065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s-ES_tradnl" sz="1600" b="1" dirty="0">
                <a:latin typeface="Arial" panose="020B0604020202020204" pitchFamily="34" charset="0"/>
                <a:cs typeface="Arial" panose="020B0604020202020204" pitchFamily="34" charset="0"/>
              </a:rPr>
              <a:t>Recomendaciones internacionales de ejercicio en personas mayores </a:t>
            </a:r>
            <a:r>
              <a:rPr lang="es-ES_tradnl" sz="1600" dirty="0">
                <a:latin typeface="Arial" panose="020B0604020202020204" pitchFamily="34" charset="0"/>
                <a:cs typeface="Arial" panose="020B0604020202020204" pitchFamily="34" charset="0"/>
              </a:rPr>
              <a:t>(Izquierdo et al., 2021).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731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297" y="0"/>
            <a:ext cx="4070588" cy="695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885" cy="6857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51000" y="-1447802"/>
            <a:ext cx="6451601" cy="9753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939" y="7028995"/>
            <a:ext cx="1258178" cy="277132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195944" y="408635"/>
            <a:ext cx="9325428" cy="6040729"/>
          </a:xfrm>
          <a:prstGeom prst="roundRect">
            <a:avLst>
              <a:gd name="adj" fmla="val 19525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28F3F91B-2BBD-DA5B-E6ED-3DA6B5718470}"/>
              </a:ext>
            </a:extLst>
          </p:cNvPr>
          <p:cNvSpPr txBox="1">
            <a:spLocks/>
          </p:cNvSpPr>
          <p:nvPr/>
        </p:nvSpPr>
        <p:spPr>
          <a:xfrm>
            <a:off x="1565728" y="2541193"/>
            <a:ext cx="5890936" cy="1775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4400" b="1" dirty="0">
                <a:solidFill>
                  <a:schemeClr val="bg1"/>
                </a:solidFill>
              </a:rPr>
              <a:t>MUCHAS GRACIAS POR VUESTRA ATENCIÓN</a:t>
            </a:r>
          </a:p>
        </p:txBody>
      </p:sp>
      <p:pic>
        <p:nvPicPr>
          <p:cNvPr id="3" name="Gráfico 2" descr="Manos aplaudiendo">
            <a:extLst>
              <a:ext uri="{FF2B5EF4-FFF2-40B4-BE49-F238E27FC236}">
                <a16:creationId xmlns:a16="http://schemas.microsoft.com/office/drawing/2014/main" id="{FB0252EE-B406-6771-3DCC-BD2074ECD3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95081" y="29325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95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297" y="0"/>
            <a:ext cx="4070588" cy="695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885" cy="6857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50998" y="-1446484"/>
            <a:ext cx="6451601" cy="9753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939" y="7028995"/>
            <a:ext cx="1258178" cy="277132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195944" y="408635"/>
            <a:ext cx="9325428" cy="6040729"/>
          </a:xfrm>
          <a:prstGeom prst="roundRect">
            <a:avLst>
              <a:gd name="adj" fmla="val 19525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209BC55-3637-3B8A-755A-6EA5F7202040}"/>
              </a:ext>
            </a:extLst>
          </p:cNvPr>
          <p:cNvSpPr txBox="1"/>
          <p:nvPr/>
        </p:nvSpPr>
        <p:spPr>
          <a:xfrm>
            <a:off x="294820" y="884111"/>
            <a:ext cx="91639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chemeClr val="bg1"/>
                </a:solidFill>
              </a:rPr>
              <a:t>INVESTIGACIONES EN EL CAMPO DEL EJERCICIO FÍSICO Y LAS PERSONAS MAYORES</a:t>
            </a:r>
          </a:p>
        </p:txBody>
      </p:sp>
      <p:pic>
        <p:nvPicPr>
          <p:cNvPr id="4" name="Picture 2" descr="Formación Online Web of Science. Los artículos más citados en Essential  Science Indicators - IE UNIVERSITY LIBRARY">
            <a:extLst>
              <a:ext uri="{FF2B5EF4-FFF2-40B4-BE49-F238E27FC236}">
                <a16:creationId xmlns:a16="http://schemas.microsoft.com/office/drawing/2014/main" id="{CC705801-051C-534B-0D68-6F4007841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 l="9404" t="52371"/>
          <a:stretch/>
        </p:blipFill>
        <p:spPr bwMode="auto">
          <a:xfrm>
            <a:off x="821114" y="1759697"/>
            <a:ext cx="3488802" cy="10393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4" descr="JCR 2021 | Repositorio Documental de la UVa">
            <a:extLst>
              <a:ext uri="{FF2B5EF4-FFF2-40B4-BE49-F238E27FC236}">
                <a16:creationId xmlns:a16="http://schemas.microsoft.com/office/drawing/2014/main" id="{DDC26F98-69C9-7EAE-FDC6-209C56469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19918" y="3195443"/>
            <a:ext cx="2291194" cy="22911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BF2A4FED-79FF-4EC7-6217-370152ED6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 l="22659" t="35560" r="27298" b="28448"/>
          <a:stretch>
            <a:fillRect/>
          </a:stretch>
        </p:blipFill>
        <p:spPr bwMode="auto">
          <a:xfrm>
            <a:off x="4416694" y="2878773"/>
            <a:ext cx="4886847" cy="19760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67507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297" y="0"/>
            <a:ext cx="4070588" cy="695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885" cy="6857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50998" y="-1446484"/>
            <a:ext cx="6451601" cy="9753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939" y="7028995"/>
            <a:ext cx="1258178" cy="277132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195944" y="408635"/>
            <a:ext cx="9325428" cy="6040729"/>
          </a:xfrm>
          <a:prstGeom prst="roundRect">
            <a:avLst>
              <a:gd name="adj" fmla="val 19525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209BC55-3637-3B8A-755A-6EA5F7202040}"/>
              </a:ext>
            </a:extLst>
          </p:cNvPr>
          <p:cNvSpPr txBox="1"/>
          <p:nvPr/>
        </p:nvSpPr>
        <p:spPr>
          <a:xfrm>
            <a:off x="294820" y="884111"/>
            <a:ext cx="91639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chemeClr val="bg1"/>
                </a:solidFill>
              </a:rPr>
              <a:t>INVESTIGACIONES EN EL CAMPO DEL EJERCICIO FÍSICO Y LAS PERSONAS MAYORES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17D85C7-D80E-7923-456F-44AEE991FBD2}"/>
              </a:ext>
            </a:extLst>
          </p:cNvPr>
          <p:cNvSpPr txBox="1"/>
          <p:nvPr/>
        </p:nvSpPr>
        <p:spPr>
          <a:xfrm>
            <a:off x="1600200" y="1284220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1800" dirty="0"/>
              <a:t>ARTÍCULOS CIENTÍFICOS</a:t>
            </a:r>
          </a:p>
        </p:txBody>
      </p:sp>
      <p:pic>
        <p:nvPicPr>
          <p:cNvPr id="9" name="3 Imagen">
            <a:extLst>
              <a:ext uri="{FF2B5EF4-FFF2-40B4-BE49-F238E27FC236}">
                <a16:creationId xmlns:a16="http://schemas.microsoft.com/office/drawing/2014/main" id="{DD4EF5EA-59A0-0306-32A2-1EB7D42B3BB7}"/>
              </a:ext>
            </a:extLst>
          </p:cNvPr>
          <p:cNvPicPr/>
          <p:nvPr/>
        </p:nvPicPr>
        <p:blipFill>
          <a:blip r:embed="rId6" cstate="print"/>
          <a:srcRect l="8182" t="41623" r="31509" b="16455"/>
          <a:stretch>
            <a:fillRect/>
          </a:stretch>
        </p:blipFill>
        <p:spPr bwMode="auto">
          <a:xfrm>
            <a:off x="472984" y="1934155"/>
            <a:ext cx="3861892" cy="14948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4 Imagen">
            <a:extLst>
              <a:ext uri="{FF2B5EF4-FFF2-40B4-BE49-F238E27FC236}">
                <a16:creationId xmlns:a16="http://schemas.microsoft.com/office/drawing/2014/main" id="{C2594FE7-4BB2-858E-C03C-0FF6CB4572E0}"/>
              </a:ext>
            </a:extLst>
          </p:cNvPr>
          <p:cNvPicPr/>
          <p:nvPr/>
        </p:nvPicPr>
        <p:blipFill>
          <a:blip r:embed="rId7" cstate="print"/>
          <a:srcRect l="7005" t="48691" r="35072" b="23560"/>
          <a:stretch>
            <a:fillRect/>
          </a:stretch>
        </p:blipFill>
        <p:spPr bwMode="auto">
          <a:xfrm>
            <a:off x="472984" y="3890866"/>
            <a:ext cx="4087424" cy="14940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5 Imagen">
            <a:extLst>
              <a:ext uri="{FF2B5EF4-FFF2-40B4-BE49-F238E27FC236}">
                <a16:creationId xmlns:a16="http://schemas.microsoft.com/office/drawing/2014/main" id="{4161B38D-79E0-5248-8B4A-739CD429DCE3}"/>
              </a:ext>
            </a:extLst>
          </p:cNvPr>
          <p:cNvPicPr/>
          <p:nvPr/>
        </p:nvPicPr>
        <p:blipFill>
          <a:blip r:embed="rId8" cstate="print"/>
          <a:srcRect l="16863" t="21204" r="22710" b="29581"/>
          <a:stretch>
            <a:fillRect/>
          </a:stretch>
        </p:blipFill>
        <p:spPr bwMode="auto">
          <a:xfrm>
            <a:off x="5205336" y="1934154"/>
            <a:ext cx="3266470" cy="14948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6 Imagen">
            <a:extLst>
              <a:ext uri="{FF2B5EF4-FFF2-40B4-BE49-F238E27FC236}">
                <a16:creationId xmlns:a16="http://schemas.microsoft.com/office/drawing/2014/main" id="{772831C2-97FA-1F65-AB57-BCEDEA4094DC}"/>
              </a:ext>
            </a:extLst>
          </p:cNvPr>
          <p:cNvPicPr/>
          <p:nvPr/>
        </p:nvPicPr>
        <p:blipFill>
          <a:blip r:embed="rId9" cstate="print"/>
          <a:srcRect l="16275" t="36126" r="17522" b="22251"/>
          <a:stretch>
            <a:fillRect/>
          </a:stretch>
        </p:blipFill>
        <p:spPr bwMode="auto">
          <a:xfrm>
            <a:off x="5198822" y="3890866"/>
            <a:ext cx="4082330" cy="14940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1954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297" y="0"/>
            <a:ext cx="4070588" cy="695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885" cy="6857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50998" y="-1446484"/>
            <a:ext cx="6451601" cy="9753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939" y="7028995"/>
            <a:ext cx="1258178" cy="277132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195944" y="408635"/>
            <a:ext cx="9325428" cy="6040729"/>
          </a:xfrm>
          <a:prstGeom prst="roundRect">
            <a:avLst>
              <a:gd name="adj" fmla="val 19525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209BC55-3637-3B8A-755A-6EA5F7202040}"/>
              </a:ext>
            </a:extLst>
          </p:cNvPr>
          <p:cNvSpPr txBox="1"/>
          <p:nvPr/>
        </p:nvSpPr>
        <p:spPr>
          <a:xfrm>
            <a:off x="294820" y="884111"/>
            <a:ext cx="91639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chemeClr val="bg1"/>
                </a:solidFill>
              </a:rPr>
              <a:t>INVESTIGACIONES EN EL CAMPO DEL EJERCICIO FÍSICO Y LAS PERSONAS MAYORES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17D85C7-D80E-7923-456F-44AEE991FBD2}"/>
              </a:ext>
            </a:extLst>
          </p:cNvPr>
          <p:cNvSpPr txBox="1"/>
          <p:nvPr/>
        </p:nvSpPr>
        <p:spPr>
          <a:xfrm>
            <a:off x="1600200" y="1284220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1800" dirty="0"/>
              <a:t>ARTÍCULOS CIENTÍFICOS</a:t>
            </a:r>
          </a:p>
        </p:txBody>
      </p:sp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B2D44E66-4C15-7DD9-C918-667FA0E85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41"/>
          <a:stretch>
            <a:fillRect/>
          </a:stretch>
        </p:blipFill>
        <p:spPr>
          <a:xfrm>
            <a:off x="931504" y="1759697"/>
            <a:ext cx="7509591" cy="21950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7A28D7F6-C323-BFB5-6AC4-8614ADB09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9109" r="8822" b="13171"/>
          <a:stretch>
            <a:fillRect/>
          </a:stretch>
        </p:blipFill>
        <p:spPr>
          <a:xfrm>
            <a:off x="2670628" y="4358090"/>
            <a:ext cx="4351281" cy="17503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30224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297" y="0"/>
            <a:ext cx="4070588" cy="695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885" cy="6857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50998" y="-1446484"/>
            <a:ext cx="6451601" cy="9753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939" y="7028995"/>
            <a:ext cx="1258178" cy="277132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195944" y="408635"/>
            <a:ext cx="9325428" cy="6040729"/>
          </a:xfrm>
          <a:prstGeom prst="roundRect">
            <a:avLst>
              <a:gd name="adj" fmla="val 19525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209BC55-3637-3B8A-755A-6EA5F7202040}"/>
              </a:ext>
            </a:extLst>
          </p:cNvPr>
          <p:cNvSpPr txBox="1"/>
          <p:nvPr/>
        </p:nvSpPr>
        <p:spPr>
          <a:xfrm>
            <a:off x="294820" y="884111"/>
            <a:ext cx="91639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chemeClr val="bg1"/>
                </a:solidFill>
              </a:rPr>
              <a:t>INVESTIGACIONES EN EL CAMPO DEL EJERCICIO FÍSICO Y LAS PERSONAS MAYORES</a:t>
            </a:r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5271E71D-4C60-6A42-85B3-8EA936211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" r="2384"/>
          <a:stretch>
            <a:fillRect/>
          </a:stretch>
        </p:blipFill>
        <p:spPr>
          <a:xfrm>
            <a:off x="494464" y="1573319"/>
            <a:ext cx="8728387" cy="38129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1357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297" y="0"/>
            <a:ext cx="4070588" cy="695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885" cy="6857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50998" y="-1446484"/>
            <a:ext cx="6451601" cy="9753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939" y="7028995"/>
            <a:ext cx="1258178" cy="277132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195944" y="408635"/>
            <a:ext cx="9325428" cy="6040729"/>
          </a:xfrm>
          <a:prstGeom prst="roundRect">
            <a:avLst>
              <a:gd name="adj" fmla="val 19525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209BC55-3637-3B8A-755A-6EA5F7202040}"/>
              </a:ext>
            </a:extLst>
          </p:cNvPr>
          <p:cNvSpPr txBox="1"/>
          <p:nvPr/>
        </p:nvSpPr>
        <p:spPr>
          <a:xfrm>
            <a:off x="294820" y="884111"/>
            <a:ext cx="91639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chemeClr val="bg1"/>
                </a:solidFill>
              </a:rPr>
              <a:t>INVESTIGACIONES EN EL CAMPO DEL EJERCICIO FÍSICO Y LAS PERSONAS MAYORES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132EC31-456E-53C6-6FB6-EF91B2EFEAF4}"/>
              </a:ext>
            </a:extLst>
          </p:cNvPr>
          <p:cNvSpPr txBox="1"/>
          <p:nvPr/>
        </p:nvSpPr>
        <p:spPr>
          <a:xfrm>
            <a:off x="1502715" y="1303674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1800" dirty="0"/>
              <a:t>GRUPOS DE INVESTIGACIÓN</a:t>
            </a:r>
          </a:p>
        </p:txBody>
      </p:sp>
      <p:pic>
        <p:nvPicPr>
          <p:cNvPr id="8" name="7 Imagen">
            <a:extLst>
              <a:ext uri="{FF2B5EF4-FFF2-40B4-BE49-F238E27FC236}">
                <a16:creationId xmlns:a16="http://schemas.microsoft.com/office/drawing/2014/main" id="{0A73CB54-670E-2383-C792-22CBB64046AB}"/>
              </a:ext>
            </a:extLst>
          </p:cNvPr>
          <p:cNvPicPr/>
          <p:nvPr/>
        </p:nvPicPr>
        <p:blipFill rotWithShape="1">
          <a:blip r:embed="rId6" cstate="print"/>
          <a:srcRect l="14027" t="17886" r="16241" b="17516"/>
          <a:stretch/>
        </p:blipFill>
        <p:spPr bwMode="auto">
          <a:xfrm>
            <a:off x="560830" y="1905000"/>
            <a:ext cx="2686417" cy="1329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8 Imagen">
            <a:extLst>
              <a:ext uri="{FF2B5EF4-FFF2-40B4-BE49-F238E27FC236}">
                <a16:creationId xmlns:a16="http://schemas.microsoft.com/office/drawing/2014/main" id="{8A60D316-7F81-5903-7FE9-0CDBB0A0133E}"/>
              </a:ext>
            </a:extLst>
          </p:cNvPr>
          <p:cNvPicPr/>
          <p:nvPr/>
        </p:nvPicPr>
        <p:blipFill rotWithShape="1">
          <a:blip r:embed="rId7" cstate="print"/>
          <a:srcRect l="13473" t="12595" r="12367" b="33534"/>
          <a:stretch/>
        </p:blipFill>
        <p:spPr bwMode="auto">
          <a:xfrm>
            <a:off x="3748161" y="1877124"/>
            <a:ext cx="3432342" cy="1357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9 Imagen">
            <a:extLst>
              <a:ext uri="{FF2B5EF4-FFF2-40B4-BE49-F238E27FC236}">
                <a16:creationId xmlns:a16="http://schemas.microsoft.com/office/drawing/2014/main" id="{70B6AFAF-BD9E-CAFE-18A8-3705A2394523}"/>
              </a:ext>
            </a:extLst>
          </p:cNvPr>
          <p:cNvPicPr/>
          <p:nvPr/>
        </p:nvPicPr>
        <p:blipFill>
          <a:blip r:embed="rId8" cstate="print"/>
          <a:srcRect l="1298" t="36379" r="66050" b="13579"/>
          <a:stretch>
            <a:fillRect/>
          </a:stretch>
        </p:blipFill>
        <p:spPr bwMode="auto">
          <a:xfrm>
            <a:off x="2829741" y="4122433"/>
            <a:ext cx="1595765" cy="1275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10 Imagen" descr="Imagen">
            <a:extLst>
              <a:ext uri="{FF2B5EF4-FFF2-40B4-BE49-F238E27FC236}">
                <a16:creationId xmlns:a16="http://schemas.microsoft.com/office/drawing/2014/main" id="{5D51978B-B76E-A069-C9E8-2E3E13C45C30}"/>
              </a:ext>
            </a:extLst>
          </p:cNvPr>
          <p:cNvPicPr/>
          <p:nvPr/>
        </p:nvPicPr>
        <p:blipFill rotWithShape="1">
          <a:blip r:embed="rId9" cstate="print"/>
          <a:srcRect b="8492"/>
          <a:stretch/>
        </p:blipFill>
        <p:spPr bwMode="auto">
          <a:xfrm>
            <a:off x="7582687" y="1877124"/>
            <a:ext cx="1576551" cy="1357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11 Imagen">
            <a:extLst>
              <a:ext uri="{FF2B5EF4-FFF2-40B4-BE49-F238E27FC236}">
                <a16:creationId xmlns:a16="http://schemas.microsoft.com/office/drawing/2014/main" id="{5A175E41-D0AC-9AEC-12FD-C2CD91076B88}"/>
              </a:ext>
            </a:extLst>
          </p:cNvPr>
          <p:cNvPicPr/>
          <p:nvPr/>
        </p:nvPicPr>
        <p:blipFill>
          <a:blip r:embed="rId10" cstate="print"/>
          <a:srcRect t="12797" r="11451" b="9641"/>
          <a:stretch>
            <a:fillRect/>
          </a:stretch>
        </p:blipFill>
        <p:spPr bwMode="auto">
          <a:xfrm>
            <a:off x="5236780" y="4122433"/>
            <a:ext cx="2253504" cy="1275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34753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297" y="0"/>
            <a:ext cx="4070588" cy="695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885" cy="6857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50998" y="-1446484"/>
            <a:ext cx="6451601" cy="9753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939" y="7028995"/>
            <a:ext cx="1258178" cy="277132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195944" y="408635"/>
            <a:ext cx="9325428" cy="6040729"/>
          </a:xfrm>
          <a:prstGeom prst="roundRect">
            <a:avLst>
              <a:gd name="adj" fmla="val 19525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209BC55-3637-3B8A-755A-6EA5F7202040}"/>
              </a:ext>
            </a:extLst>
          </p:cNvPr>
          <p:cNvSpPr txBox="1"/>
          <p:nvPr/>
        </p:nvSpPr>
        <p:spPr>
          <a:xfrm>
            <a:off x="294820" y="884111"/>
            <a:ext cx="91639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chemeClr val="bg1"/>
                </a:solidFill>
              </a:rPr>
              <a:t>PROGRAMA UAL ACTIVA SENIOR Y CUBOFIT</a:t>
            </a:r>
          </a:p>
        </p:txBody>
      </p:sp>
      <p:pic>
        <p:nvPicPr>
          <p:cNvPr id="6" name="Picture 6" descr="Proyectos | Activate la vida">
            <a:extLst>
              <a:ext uri="{FF2B5EF4-FFF2-40B4-BE49-F238E27FC236}">
                <a16:creationId xmlns:a16="http://schemas.microsoft.com/office/drawing/2014/main" id="{BCE18D3A-C0BE-CD61-F36C-007436533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80998" y="1434233"/>
            <a:ext cx="2955320" cy="2067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Actividad UAL fitness, Universidad de Almería">
            <a:extLst>
              <a:ext uri="{FF2B5EF4-FFF2-40B4-BE49-F238E27FC236}">
                <a16:creationId xmlns:a16="http://schemas.microsoft.com/office/drawing/2014/main" id="{A5194EEC-2CE0-119A-BDBA-49A017906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34749" y="3708400"/>
            <a:ext cx="7884097" cy="24460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08182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52A9C60-1A09-45C9-95A6-3D2AF12E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297" y="0"/>
            <a:ext cx="4070588" cy="695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991BA8E-4924-4504-AE3C-90C7418B4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2885" cy="68579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1BAF42-C191-4EEC-AB3F-3A392B7C5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50998" y="-1446484"/>
            <a:ext cx="6451601" cy="9753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91850FA-8310-49F4-A9A0-8D8E99483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3939" y="7028995"/>
            <a:ext cx="1258178" cy="277132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BC0C71F8-171D-4000-A609-80C0AD48FD52}"/>
              </a:ext>
            </a:extLst>
          </p:cNvPr>
          <p:cNvSpPr/>
          <p:nvPr/>
        </p:nvSpPr>
        <p:spPr>
          <a:xfrm>
            <a:off x="195944" y="408635"/>
            <a:ext cx="9325428" cy="6040729"/>
          </a:xfrm>
          <a:prstGeom prst="roundRect">
            <a:avLst>
              <a:gd name="adj" fmla="val 19525"/>
            </a:avLst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209BC55-3637-3B8A-755A-6EA5F7202040}"/>
              </a:ext>
            </a:extLst>
          </p:cNvPr>
          <p:cNvSpPr txBox="1"/>
          <p:nvPr/>
        </p:nvSpPr>
        <p:spPr>
          <a:xfrm>
            <a:off x="294820" y="884111"/>
            <a:ext cx="91639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000" b="1" dirty="0">
                <a:solidFill>
                  <a:schemeClr val="bg1"/>
                </a:solidFill>
              </a:rPr>
              <a:t>PROGRAMA UAL ACTIVA SENIOR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9AE527-2E58-E037-D65E-BA0810FD0AB3}"/>
              </a:ext>
            </a:extLst>
          </p:cNvPr>
          <p:cNvSpPr txBox="1">
            <a:spLocks/>
          </p:cNvSpPr>
          <p:nvPr/>
        </p:nvSpPr>
        <p:spPr>
          <a:xfrm>
            <a:off x="703588" y="3035326"/>
            <a:ext cx="8418880" cy="641809"/>
          </a:xfrm>
          <a:prstGeom prst="rect">
            <a:avLst/>
          </a:prstGeom>
          <a:noFill/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A6B727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</a:rPr>
              <a:t>Efectos psico-fisiológicos del programa multidominio UAL ACTIVA-Senior: Estudio Piloto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A6B727"/>
              </a:solidFill>
              <a:effectLst/>
              <a:uLnTx/>
              <a:uFillTx/>
              <a:latin typeface="Corbel" panose="020B0503020204020204"/>
              <a:ea typeface="+mj-ea"/>
              <a:cs typeface="+mj-cs"/>
            </a:endParaRPr>
          </a:p>
        </p:txBody>
      </p:sp>
      <p:pic>
        <p:nvPicPr>
          <p:cNvPr id="8" name="Picture 2" descr="Sport Research Group - cts1024 | Facebook">
            <a:extLst>
              <a:ext uri="{FF2B5EF4-FFF2-40B4-BE49-F238E27FC236}">
                <a16:creationId xmlns:a16="http://schemas.microsoft.com/office/drawing/2014/main" id="{C4CFA302-3FC0-E5BC-BDC9-214694877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950" y="1631541"/>
            <a:ext cx="2263385" cy="641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1.jpg" descr="05-Logotipo-Vertical">
            <a:extLst>
              <a:ext uri="{FF2B5EF4-FFF2-40B4-BE49-F238E27FC236}">
                <a16:creationId xmlns:a16="http://schemas.microsoft.com/office/drawing/2014/main" id="{21D68C0F-BC50-CE19-58DA-ABD9E27CB078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703588" y="1129111"/>
            <a:ext cx="1581083" cy="1600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7" descr="La red – Healthy Age">
            <a:extLst>
              <a:ext uri="{FF2B5EF4-FFF2-40B4-BE49-F238E27FC236}">
                <a16:creationId xmlns:a16="http://schemas.microsoft.com/office/drawing/2014/main" id="{2E8E9004-6D02-2CB8-58BF-6F5650891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81" y="4818513"/>
            <a:ext cx="2959433" cy="124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BOE de resolución de 4 de mayo del CSD por COVID-19 – Federación Andaluza  de Vela">
            <a:extLst>
              <a:ext uri="{FF2B5EF4-FFF2-40B4-BE49-F238E27FC236}">
                <a16:creationId xmlns:a16="http://schemas.microsoft.com/office/drawing/2014/main" id="{49CE6FFE-2D1C-1E21-D85C-EADBAF9D7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241" y="5027413"/>
            <a:ext cx="1870440" cy="905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0BA808C6-6FD1-9756-CBBC-C0E392E23FCB}"/>
              </a:ext>
            </a:extLst>
          </p:cNvPr>
          <p:cNvSpPr txBox="1">
            <a:spLocks/>
          </p:cNvSpPr>
          <p:nvPr/>
        </p:nvSpPr>
        <p:spPr>
          <a:xfrm>
            <a:off x="1599679" y="3757317"/>
            <a:ext cx="6672469" cy="104112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  <a:t>Dr. Pablo Jorge Marcos-Pardo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  <a:t>. Profesor Titular de la Universidad de Almería.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  <a:t>Dr. Antonio Casimiro Andújar.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</a:rPr>
              <a:t>Profesor Titular de la Universidad de Almería.</a:t>
            </a: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D. Antonio García Llorente. 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Doctorando. Universidad de Almería.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0176BF9-55E7-7DD9-CDD5-3703DC8FC790}"/>
              </a:ext>
            </a:extLst>
          </p:cNvPr>
          <p:cNvSpPr/>
          <p:nvPr/>
        </p:nvSpPr>
        <p:spPr>
          <a:xfrm>
            <a:off x="2371580" y="2516447"/>
            <a:ext cx="4953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https://www.youtube.com/watch?v=Ad9pSs7Uv90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2667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979</Words>
  <Application>Microsoft Office PowerPoint</Application>
  <PresentationFormat>Panorámica</PresentationFormat>
  <Paragraphs>128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Century Gothic</vt:lpstr>
      <vt:lpstr>Corbel</vt:lpstr>
      <vt:lpstr>Wingdings 2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SBulacio</dc:creator>
  <cp:lastModifiedBy>SBulacio</cp:lastModifiedBy>
  <cp:revision>33</cp:revision>
  <dcterms:created xsi:type="dcterms:W3CDTF">2023-07-13T23:26:41Z</dcterms:created>
  <dcterms:modified xsi:type="dcterms:W3CDTF">2023-11-28T00:29:39Z</dcterms:modified>
</cp:coreProperties>
</file>